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088975" cy="3329581"/>
          </a:xfrm>
        </p:spPr>
        <p:txBody>
          <a:bodyPr/>
          <a:lstStyle/>
          <a:p>
            <a:r>
              <a:rPr lang="es-ES" dirty="0">
                <a:latin typeface="Baskerville Old Face" panose="02020602080505020303" pitchFamily="18" charset="0"/>
              </a:rPr>
              <a:t>POBLACION MUNDIAL AL 01/07/2025</a:t>
            </a:r>
            <a:endParaRPr lang="en-US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44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3599" y="556592"/>
            <a:ext cx="7580244" cy="198783"/>
          </a:xfrm>
        </p:spPr>
        <p:txBody>
          <a:bodyPr/>
          <a:lstStyle/>
          <a:p>
            <a:r>
              <a:rPr lang="es-ES" sz="2400" dirty="0"/>
              <a:t>WORLD POPPULATION PROSPECTS ONU</a:t>
            </a:r>
            <a:endParaRPr lang="en-US" sz="2400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014906"/>
              </p:ext>
            </p:extLst>
          </p:nvPr>
        </p:nvGraphicFramePr>
        <p:xfrm>
          <a:off x="437323" y="1113183"/>
          <a:ext cx="9965635" cy="566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65">
                  <a:extLst>
                    <a:ext uri="{9D8B030D-6E8A-4147-A177-3AD203B41FA5}">
                      <a16:colId xmlns:a16="http://schemas.microsoft.com/office/drawing/2014/main" val="212925914"/>
                    </a:ext>
                  </a:extLst>
                </a:gridCol>
                <a:gridCol w="4345852">
                  <a:extLst>
                    <a:ext uri="{9D8B030D-6E8A-4147-A177-3AD203B41FA5}">
                      <a16:colId xmlns:a16="http://schemas.microsoft.com/office/drawing/2014/main" val="1319223845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3335648363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1101841914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PAISES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En</a:t>
                      </a:r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 mil millones</a:t>
                      </a:r>
                    </a:p>
                    <a:p>
                      <a:pPr algn="ctr"/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de personas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% Mundial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90424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1,417</a:t>
                      </a:r>
                      <a:r>
                        <a:rPr lang="es-ES" baseline="0" dirty="0">
                          <a:latin typeface="Agency FB" panose="020B0503020202020204" pitchFamily="34" charset="0"/>
                        </a:rPr>
                        <a:t> 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17,54%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709198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CHINA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1,407</a:t>
                      </a:r>
                      <a:r>
                        <a:rPr lang="es-ES" baseline="0" dirty="0">
                          <a:latin typeface="Agency FB" panose="020B0503020202020204" pitchFamily="34" charset="0"/>
                        </a:rPr>
                        <a:t> 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17,42%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576735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EUA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342 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4,23%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504987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INDIONESA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284 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3,52%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9004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PAKISTÁN 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256 M 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3,17%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48586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NIGERIA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236</a:t>
                      </a:r>
                      <a:r>
                        <a:rPr lang="es-ES" baseline="0" dirty="0"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s-ES" dirty="0">
                          <a:latin typeface="Agency FB" panose="020B0503020202020204" pitchFamily="34" charset="0"/>
                        </a:rPr>
                        <a:t>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2,92%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086411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BRASIL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213 M 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2,64%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074084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BANGLADESH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177 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2,20%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16388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ROMA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146 M 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1,81%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197897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MEXICO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131 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1,62%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241514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107450"/>
              </p:ext>
            </p:extLst>
          </p:nvPr>
        </p:nvGraphicFramePr>
        <p:xfrm>
          <a:off x="10402958" y="6281530"/>
          <a:ext cx="1789042" cy="482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2">
                  <a:extLst>
                    <a:ext uri="{9D8B030D-6E8A-4147-A177-3AD203B41FA5}">
                      <a16:colId xmlns:a16="http://schemas.microsoft.com/office/drawing/2014/main" val="447668266"/>
                    </a:ext>
                  </a:extLst>
                </a:gridCol>
              </a:tblGrid>
              <a:tr h="482262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57,07%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514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31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3599" y="556592"/>
            <a:ext cx="7580244" cy="198783"/>
          </a:xfrm>
        </p:spPr>
        <p:txBody>
          <a:bodyPr/>
          <a:lstStyle/>
          <a:p>
            <a:r>
              <a:rPr lang="es-ES" sz="2400" dirty="0"/>
              <a:t>WORLD POPPULATION PROSPECTS ONU</a:t>
            </a:r>
            <a:endParaRPr lang="en-US" sz="2400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514371"/>
              </p:ext>
            </p:extLst>
          </p:nvPr>
        </p:nvGraphicFramePr>
        <p:xfrm>
          <a:off x="437323" y="1113183"/>
          <a:ext cx="9965635" cy="566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65">
                  <a:extLst>
                    <a:ext uri="{9D8B030D-6E8A-4147-A177-3AD203B41FA5}">
                      <a16:colId xmlns:a16="http://schemas.microsoft.com/office/drawing/2014/main" val="212925914"/>
                    </a:ext>
                  </a:extLst>
                </a:gridCol>
                <a:gridCol w="4345852">
                  <a:extLst>
                    <a:ext uri="{9D8B030D-6E8A-4147-A177-3AD203B41FA5}">
                      <a16:colId xmlns:a16="http://schemas.microsoft.com/office/drawing/2014/main" val="1319223845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3335648363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1101841914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PAISES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En</a:t>
                      </a:r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 mil millones</a:t>
                      </a:r>
                    </a:p>
                    <a:p>
                      <a:pPr algn="ctr"/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de personas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% Mundial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90424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JAPON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123M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1,53%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709198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FILIPINAS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114M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1,41%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576735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R.D DEL</a:t>
                      </a:r>
                      <a:r>
                        <a:rPr lang="es-ES" baseline="0" dirty="0">
                          <a:latin typeface="Agency FB" panose="020B0503020202020204" pitchFamily="34" charset="0"/>
                        </a:rPr>
                        <a:t> CONGO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112M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1,40%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504987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ETIOPIA 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111M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1,38%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9004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EGIPTO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108M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1,34%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48586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VIETNAM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102M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1,27%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086411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IRAN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87M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1,08%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074084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TURQUIA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86M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1,06%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16388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ALEMANIA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83M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1,03%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197897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REINO UNIDO 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83M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1,03%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241514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816597"/>
              </p:ext>
            </p:extLst>
          </p:nvPr>
        </p:nvGraphicFramePr>
        <p:xfrm>
          <a:off x="10402958" y="6281530"/>
          <a:ext cx="1789042" cy="482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2">
                  <a:extLst>
                    <a:ext uri="{9D8B030D-6E8A-4147-A177-3AD203B41FA5}">
                      <a16:colId xmlns:a16="http://schemas.microsoft.com/office/drawing/2014/main" val="447668266"/>
                    </a:ext>
                  </a:extLst>
                </a:gridCol>
              </a:tblGrid>
              <a:tr h="482262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69,43%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514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01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3599" y="556592"/>
            <a:ext cx="7580244" cy="198783"/>
          </a:xfrm>
        </p:spPr>
        <p:txBody>
          <a:bodyPr/>
          <a:lstStyle/>
          <a:p>
            <a:r>
              <a:rPr lang="es-ES" sz="2400" dirty="0"/>
              <a:t>WORLD POPPULATION PROSPECTS ONU</a:t>
            </a:r>
            <a:endParaRPr lang="en-US" sz="2400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904998"/>
              </p:ext>
            </p:extLst>
          </p:nvPr>
        </p:nvGraphicFramePr>
        <p:xfrm>
          <a:off x="437323" y="1113183"/>
          <a:ext cx="9965635" cy="566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65">
                  <a:extLst>
                    <a:ext uri="{9D8B030D-6E8A-4147-A177-3AD203B41FA5}">
                      <a16:colId xmlns:a16="http://schemas.microsoft.com/office/drawing/2014/main" val="212925914"/>
                    </a:ext>
                  </a:extLst>
                </a:gridCol>
                <a:gridCol w="4345852">
                  <a:extLst>
                    <a:ext uri="{9D8B030D-6E8A-4147-A177-3AD203B41FA5}">
                      <a16:colId xmlns:a16="http://schemas.microsoft.com/office/drawing/2014/main" val="1319223845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3335648363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1101841914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PAISES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En</a:t>
                      </a:r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 mil millones</a:t>
                      </a:r>
                    </a:p>
                    <a:p>
                      <a:pPr algn="ctr"/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de personas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% Mundial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90424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TASMANIA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68M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0,84%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709198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TAILANDIA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67M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0,83%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576735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FRANCIA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66M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0,82%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504987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SUDAFRICA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63M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0,78%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9004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ITALIA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59M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0,73%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48586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COLOMBIA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53M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0,66%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086411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KENIA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53M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0,66%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074084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SUDAN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51M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0,64%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16388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BIRMANIA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51M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0,63%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197897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30)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COREA DEL SUR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51M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241514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963772"/>
              </p:ext>
            </p:extLst>
          </p:nvPr>
        </p:nvGraphicFramePr>
        <p:xfrm>
          <a:off x="10402958" y="6281530"/>
          <a:ext cx="1789042" cy="482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2">
                  <a:extLst>
                    <a:ext uri="{9D8B030D-6E8A-4147-A177-3AD203B41FA5}">
                      <a16:colId xmlns:a16="http://schemas.microsoft.com/office/drawing/2014/main" val="447668266"/>
                    </a:ext>
                  </a:extLst>
                </a:gridCol>
              </a:tblGrid>
              <a:tr h="482262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76,65%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514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45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3599" y="556592"/>
            <a:ext cx="7580244" cy="198783"/>
          </a:xfrm>
        </p:spPr>
        <p:txBody>
          <a:bodyPr/>
          <a:lstStyle/>
          <a:p>
            <a:r>
              <a:rPr lang="es-ES" sz="2400" dirty="0"/>
              <a:t>WORLD POPPULATION PROSPECTS ONU</a:t>
            </a:r>
            <a:endParaRPr lang="en-US" sz="2400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971022"/>
              </p:ext>
            </p:extLst>
          </p:nvPr>
        </p:nvGraphicFramePr>
        <p:xfrm>
          <a:off x="437323" y="1113183"/>
          <a:ext cx="9965635" cy="2147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65">
                  <a:extLst>
                    <a:ext uri="{9D8B030D-6E8A-4147-A177-3AD203B41FA5}">
                      <a16:colId xmlns:a16="http://schemas.microsoft.com/office/drawing/2014/main" val="212925914"/>
                    </a:ext>
                  </a:extLst>
                </a:gridCol>
                <a:gridCol w="4345852">
                  <a:extLst>
                    <a:ext uri="{9D8B030D-6E8A-4147-A177-3AD203B41FA5}">
                      <a16:colId xmlns:a16="http://schemas.microsoft.com/office/drawing/2014/main" val="1319223845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3335648363"/>
                    </a:ext>
                  </a:extLst>
                </a:gridCol>
                <a:gridCol w="2491409">
                  <a:extLst>
                    <a:ext uri="{9D8B030D-6E8A-4147-A177-3AD203B41FA5}">
                      <a16:colId xmlns:a16="http://schemas.microsoft.com/office/drawing/2014/main" val="1101841914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PAISES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En</a:t>
                      </a:r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 mil millones</a:t>
                      </a:r>
                    </a:p>
                    <a:p>
                      <a:pPr algn="ctr"/>
                      <a:r>
                        <a:rPr lang="es-ES" baseline="0" dirty="0">
                          <a:latin typeface="Bookman Old Style" panose="02050604050505020204" pitchFamily="18" charset="0"/>
                        </a:rPr>
                        <a:t>de personas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Bookman Old Style" panose="02050604050505020204" pitchFamily="18" charset="0"/>
                        </a:rPr>
                        <a:t>% Mundial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904249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ESPAÑA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49M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0,61%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709198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32)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ARGELIA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47M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0,59%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576735"/>
                  </a:ext>
                </a:extLst>
              </a:tr>
              <a:tr h="502378"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33)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ARGENTINA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47M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0,59%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504987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275616"/>
              </p:ext>
            </p:extLst>
          </p:nvPr>
        </p:nvGraphicFramePr>
        <p:xfrm>
          <a:off x="10402958" y="2778135"/>
          <a:ext cx="1789042" cy="482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2">
                  <a:extLst>
                    <a:ext uri="{9D8B030D-6E8A-4147-A177-3AD203B41FA5}">
                      <a16:colId xmlns:a16="http://schemas.microsoft.com/office/drawing/2014/main" val="447668266"/>
                    </a:ext>
                  </a:extLst>
                </a:gridCol>
              </a:tblGrid>
              <a:tr h="482262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78,44%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514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66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2776" y="452716"/>
            <a:ext cx="9717089" cy="1058030"/>
          </a:xfrm>
        </p:spPr>
        <p:txBody>
          <a:bodyPr/>
          <a:lstStyle/>
          <a:p>
            <a:pPr algn="ctr"/>
            <a:r>
              <a:rPr lang="es-ES" sz="2800" b="1" dirty="0">
                <a:latin typeface="Century Gothic (Títulos)"/>
              </a:rPr>
              <a:t>CUADRO DE POBLACION MUNDIAL (STATISTA)</a:t>
            </a:r>
            <a:endParaRPr lang="en-US" sz="2800" b="1" dirty="0">
              <a:latin typeface="Century Gothic (Títulos)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895060" y="1187581"/>
            <a:ext cx="7752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/>
              <a:t>MILLONES DE PERSONAS </a:t>
            </a:r>
          </a:p>
          <a:p>
            <a:pPr algn="ctr"/>
            <a:r>
              <a:rPr lang="es-ES" b="1" i="1" dirty="0"/>
              <a:t>PORCENTAJE DE LA POBLACION MUNDIAL</a:t>
            </a:r>
            <a:endParaRPr lang="en-US" b="1" i="1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08742"/>
              </p:ext>
            </p:extLst>
          </p:nvPr>
        </p:nvGraphicFramePr>
        <p:xfrm>
          <a:off x="172279" y="1833912"/>
          <a:ext cx="11873946" cy="4906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278">
                  <a:extLst>
                    <a:ext uri="{9D8B030D-6E8A-4147-A177-3AD203B41FA5}">
                      <a16:colId xmlns:a16="http://schemas.microsoft.com/office/drawing/2014/main" val="3532372690"/>
                    </a:ext>
                  </a:extLst>
                </a:gridCol>
                <a:gridCol w="1696278">
                  <a:extLst>
                    <a:ext uri="{9D8B030D-6E8A-4147-A177-3AD203B41FA5}">
                      <a16:colId xmlns:a16="http://schemas.microsoft.com/office/drawing/2014/main" val="2564902988"/>
                    </a:ext>
                  </a:extLst>
                </a:gridCol>
                <a:gridCol w="1696278">
                  <a:extLst>
                    <a:ext uri="{9D8B030D-6E8A-4147-A177-3AD203B41FA5}">
                      <a16:colId xmlns:a16="http://schemas.microsoft.com/office/drawing/2014/main" val="1126077998"/>
                    </a:ext>
                  </a:extLst>
                </a:gridCol>
                <a:gridCol w="1696278">
                  <a:extLst>
                    <a:ext uri="{9D8B030D-6E8A-4147-A177-3AD203B41FA5}">
                      <a16:colId xmlns:a16="http://schemas.microsoft.com/office/drawing/2014/main" val="3831285116"/>
                    </a:ext>
                  </a:extLst>
                </a:gridCol>
                <a:gridCol w="1696278">
                  <a:extLst>
                    <a:ext uri="{9D8B030D-6E8A-4147-A177-3AD203B41FA5}">
                      <a16:colId xmlns:a16="http://schemas.microsoft.com/office/drawing/2014/main" val="438584114"/>
                    </a:ext>
                  </a:extLst>
                </a:gridCol>
                <a:gridCol w="1696278">
                  <a:extLst>
                    <a:ext uri="{9D8B030D-6E8A-4147-A177-3AD203B41FA5}">
                      <a16:colId xmlns:a16="http://schemas.microsoft.com/office/drawing/2014/main" val="3813885307"/>
                    </a:ext>
                  </a:extLst>
                </a:gridCol>
                <a:gridCol w="1696278">
                  <a:extLst>
                    <a:ext uri="{9D8B030D-6E8A-4147-A177-3AD203B41FA5}">
                      <a16:colId xmlns:a16="http://schemas.microsoft.com/office/drawing/2014/main" val="1292159608"/>
                    </a:ext>
                  </a:extLst>
                </a:gridCol>
              </a:tblGrid>
              <a:tr h="6094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AÑO 1970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AÑO 2024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AÑO 2050</a:t>
                      </a:r>
                      <a:r>
                        <a:rPr lang="es-ES" b="1" baseline="0" dirty="0"/>
                        <a:t> (ESTIMADO)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291426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r>
                        <a:rPr lang="es-ES" b="1" i="0" dirty="0">
                          <a:latin typeface="Agency FB" panose="020B0503020202020204" pitchFamily="34" charset="0"/>
                        </a:rPr>
                        <a:t>ASIA</a:t>
                      </a:r>
                      <a:endParaRPr lang="en-US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2.137,0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57,84%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4.805,5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58,88%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5.278,8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54,62%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841782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r>
                        <a:rPr lang="es-ES" b="1" i="0" dirty="0">
                          <a:latin typeface="Agency FB" panose="020B0503020202020204" pitchFamily="34" charset="0"/>
                        </a:rPr>
                        <a:t>AFRICA</a:t>
                      </a:r>
                      <a:endParaRPr lang="en-US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365,5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8,89%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1.515,1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18,56%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2.466,6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25,52%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291730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r>
                        <a:rPr lang="es-ES" b="1" i="0" dirty="0">
                          <a:latin typeface="Agency FB" panose="020B0503020202020204" pitchFamily="34" charset="0"/>
                        </a:rPr>
                        <a:t>EUROPA</a:t>
                      </a:r>
                      <a:endParaRPr lang="en-US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657,6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17,80%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746,4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9,14%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704,5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7,29%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613996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r>
                        <a:rPr lang="es-ES" b="1" i="0" dirty="0">
                          <a:latin typeface="Agency FB" panose="020B0503020202020204" pitchFamily="34" charset="0"/>
                        </a:rPr>
                        <a:t>AMERICA DEL NORTE</a:t>
                      </a:r>
                      <a:endParaRPr lang="en-US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323,2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8,75%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613,1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7,51%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687,9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7,12%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79509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r>
                        <a:rPr lang="es-ES" b="1" i="0" dirty="0">
                          <a:latin typeface="Agency FB" panose="020B0503020202020204" pitchFamily="34" charset="0"/>
                        </a:rPr>
                        <a:t>SUDAMERICA</a:t>
                      </a:r>
                      <a:endParaRPr lang="en-US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191,8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5,19%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435,6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5,34%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468,6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4,85%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162876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r>
                        <a:rPr lang="es-ES" b="1" i="0" dirty="0">
                          <a:latin typeface="Agency FB" panose="020B0503020202020204" pitchFamily="34" charset="0"/>
                        </a:rPr>
                        <a:t>OCEANIA</a:t>
                      </a:r>
                      <a:endParaRPr lang="en-US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19,5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0,53%</a:t>
                      </a:r>
                      <a:endParaRPr lang="es-E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46,1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0,57%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57,7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Agency FB" panose="020B0503020202020204" pitchFamily="34" charset="0"/>
                        </a:rPr>
                        <a:t>0,60%</a:t>
                      </a:r>
                      <a:endParaRPr lang="en-US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869742"/>
                  </a:ext>
                </a:extLst>
              </a:tr>
              <a:tr h="609434"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i="0" dirty="0">
                          <a:latin typeface="Agency FB" panose="020B0503020202020204" pitchFamily="34" charset="0"/>
                        </a:rPr>
                        <a:t>3.694,6</a:t>
                      </a:r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i="0" dirty="0">
                          <a:latin typeface="Agency FB" panose="020B0503020202020204" pitchFamily="34" charset="0"/>
                        </a:rPr>
                        <a:t>100%</a:t>
                      </a:r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i="0" dirty="0">
                          <a:latin typeface="Agency FB" panose="020B0503020202020204" pitchFamily="34" charset="0"/>
                        </a:rPr>
                        <a:t>8.161,8</a:t>
                      </a:r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i="0" dirty="0">
                          <a:latin typeface="Agency FB" panose="020B0503020202020204" pitchFamily="34" charset="0"/>
                        </a:rPr>
                        <a:t>100%</a:t>
                      </a:r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i="0" dirty="0">
                          <a:latin typeface="Agency FB" panose="020B0503020202020204" pitchFamily="34" charset="0"/>
                        </a:rPr>
                        <a:t>9.664,1</a:t>
                      </a:r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i="0" dirty="0">
                          <a:latin typeface="Agency FB" panose="020B0503020202020204" pitchFamily="34" charset="0"/>
                        </a:rPr>
                        <a:t>100%</a:t>
                      </a:r>
                      <a:endParaRPr lang="en-US" sz="2000" b="1" i="0" dirty="0">
                        <a:latin typeface="Agency FB" panose="020B0503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450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37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1280" y="155775"/>
            <a:ext cx="9717089" cy="1058030"/>
          </a:xfrm>
        </p:spPr>
        <p:txBody>
          <a:bodyPr/>
          <a:lstStyle/>
          <a:p>
            <a:pPr algn="ctr"/>
            <a:r>
              <a:rPr lang="es-ES" sz="2800" b="1" dirty="0">
                <a:latin typeface="Century Gothic (Títulos)"/>
              </a:rPr>
              <a:t>DONDE NACERAN LOS PROXIMOS 1000 BEBES (2022)</a:t>
            </a:r>
            <a:endParaRPr lang="en-US" sz="2800" b="1" dirty="0">
              <a:latin typeface="Century Gothic (Títulos)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541476"/>
              </p:ext>
            </p:extLst>
          </p:nvPr>
        </p:nvGraphicFramePr>
        <p:xfrm>
          <a:off x="193309" y="3804504"/>
          <a:ext cx="2891692" cy="410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291">
                <a:tc>
                  <a:txBody>
                    <a:bodyPr/>
                    <a:lstStyle/>
                    <a:p>
                      <a:r>
                        <a:rPr lang="es-AR" baseline="0" dirty="0"/>
                        <a:t>OCEANIA 5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154499"/>
              </p:ext>
            </p:extLst>
          </p:nvPr>
        </p:nvGraphicFramePr>
        <p:xfrm>
          <a:off x="3480386" y="3788312"/>
          <a:ext cx="2891692" cy="249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291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AFRICA</a:t>
                      </a:r>
                      <a:r>
                        <a:rPr lang="es-AR" baseline="0" dirty="0"/>
                        <a:t> 326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NIGERIA - </a:t>
                      </a:r>
                      <a:r>
                        <a:rPr lang="es-AR" b="1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R.D</a:t>
                      </a:r>
                      <a:r>
                        <a:rPr lang="es-AR" baseline="0" dirty="0"/>
                        <a:t>. CONGO - </a:t>
                      </a:r>
                      <a:r>
                        <a:rPr lang="es-AR" b="1" baseline="0" dirty="0"/>
                        <a:t>32</a:t>
                      </a:r>
                      <a:endParaRPr lang="es-A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ETIOPIA</a:t>
                      </a:r>
                      <a:r>
                        <a:rPr lang="es-AR" baseline="0" dirty="0"/>
                        <a:t> - </a:t>
                      </a:r>
                      <a:r>
                        <a:rPr lang="es-AR" b="1" baseline="0" dirty="0"/>
                        <a:t>25</a:t>
                      </a:r>
                      <a:r>
                        <a:rPr lang="es-AR" baseline="0" dirty="0"/>
                        <a:t> 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EGIPTO - </a:t>
                      </a:r>
                      <a:r>
                        <a:rPr lang="es-AR" b="1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TASMANIA - </a:t>
                      </a:r>
                      <a:r>
                        <a:rPr lang="es-AR" b="1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416385"/>
              </p:ext>
            </p:extLst>
          </p:nvPr>
        </p:nvGraphicFramePr>
        <p:xfrm>
          <a:off x="6779846" y="1037492"/>
          <a:ext cx="2891692" cy="249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291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ASIA 511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INDIA - </a:t>
                      </a:r>
                      <a:r>
                        <a:rPr lang="es-AR" b="1" dirty="0"/>
                        <a:t>172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CHINA - </a:t>
                      </a:r>
                      <a:r>
                        <a:rPr lang="es-AR" b="1" dirty="0"/>
                        <a:t>103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PÀKISTAN - </a:t>
                      </a:r>
                      <a:r>
                        <a:rPr lang="es-AR" b="1" dirty="0"/>
                        <a:t>47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INDONESIA</a:t>
                      </a:r>
                      <a:r>
                        <a:rPr lang="es-AR" baseline="0" dirty="0"/>
                        <a:t> - </a:t>
                      </a:r>
                      <a:r>
                        <a:rPr lang="es-AR" b="1" baseline="0" dirty="0"/>
                        <a:t>31</a:t>
                      </a:r>
                      <a:endParaRPr lang="es-A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BANGLADESH</a:t>
                      </a:r>
                      <a:r>
                        <a:rPr lang="es-AR" baseline="0" dirty="0"/>
                        <a:t> - </a:t>
                      </a:r>
                      <a:r>
                        <a:rPr lang="es-AR" b="1" baseline="0" dirty="0"/>
                        <a:t>22</a:t>
                      </a:r>
                      <a:endParaRPr lang="es-A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156003"/>
              </p:ext>
            </p:extLst>
          </p:nvPr>
        </p:nvGraphicFramePr>
        <p:xfrm>
          <a:off x="3490546" y="1053546"/>
          <a:ext cx="2891692" cy="249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291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EUROPA</a:t>
                      </a:r>
                      <a:r>
                        <a:rPr lang="es-AR" baseline="0" dirty="0"/>
                        <a:t> 52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RUSIA - </a:t>
                      </a:r>
                      <a:r>
                        <a:rPr lang="es-AR" b="1" dirty="0"/>
                        <a:t>10</a:t>
                      </a:r>
                      <a:r>
                        <a:rPr lang="es-A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FRANCIA - </a:t>
                      </a:r>
                      <a:r>
                        <a:rPr lang="es-AR" b="1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ALEMANIA - </a:t>
                      </a:r>
                      <a:r>
                        <a:rPr lang="es-AR" b="1" dirty="0"/>
                        <a:t>6</a:t>
                      </a:r>
                      <a:r>
                        <a:rPr lang="es-A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R.</a:t>
                      </a:r>
                      <a:r>
                        <a:rPr lang="es-AR" baseline="0" dirty="0"/>
                        <a:t> UNIDO - </a:t>
                      </a:r>
                      <a:r>
                        <a:rPr lang="es-AR" b="1" baseline="0" dirty="0"/>
                        <a:t>5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ITALIA - </a:t>
                      </a:r>
                      <a:r>
                        <a:rPr lang="es-AR" b="1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233086"/>
              </p:ext>
            </p:extLst>
          </p:nvPr>
        </p:nvGraphicFramePr>
        <p:xfrm>
          <a:off x="201246" y="1066246"/>
          <a:ext cx="2891692" cy="249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291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AMERICA 106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EUA</a:t>
                      </a:r>
                      <a:r>
                        <a:rPr lang="es-AR" baseline="0" dirty="0"/>
                        <a:t> - </a:t>
                      </a:r>
                      <a:r>
                        <a:rPr lang="es-AR" b="1" baseline="0" dirty="0"/>
                        <a:t>30</a:t>
                      </a:r>
                      <a:endParaRPr lang="es-A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BRASIL</a:t>
                      </a:r>
                      <a:r>
                        <a:rPr lang="es-AR" baseline="0" dirty="0"/>
                        <a:t> -</a:t>
                      </a:r>
                      <a:r>
                        <a:rPr lang="es-AR" dirty="0"/>
                        <a:t> </a:t>
                      </a:r>
                      <a:r>
                        <a:rPr lang="es-AR" b="1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MEXICO - </a:t>
                      </a:r>
                      <a:r>
                        <a:rPr lang="es-AR" b="1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COLOMBIA</a:t>
                      </a:r>
                      <a:r>
                        <a:rPr lang="es-AR" baseline="0" dirty="0"/>
                        <a:t> - </a:t>
                      </a:r>
                      <a:r>
                        <a:rPr lang="es-AR" b="1" baseline="0" dirty="0"/>
                        <a:t>5</a:t>
                      </a:r>
                      <a:endParaRPr lang="es-A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99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ARGENTINA - </a:t>
                      </a:r>
                      <a:r>
                        <a:rPr lang="es-AR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CuadroTexto 13"/>
          <p:cNvSpPr txBox="1"/>
          <p:nvPr/>
        </p:nvSpPr>
        <p:spPr>
          <a:xfrm>
            <a:off x="8182709" y="3587262"/>
            <a:ext cx="2215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/>
              <a:t>FUENTE: STATISTA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010400" y="4290646"/>
            <a:ext cx="5076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TASAS DE FERTILIDAD 183 DE 195 PAISES YA TIENEN TASAS DE FERTALIDAD DEBAJO </a:t>
            </a:r>
            <a:r>
              <a:rPr lang="es-AR"/>
              <a:t>DE 2,1.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42058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5143" y="437985"/>
            <a:ext cx="9717089" cy="1058030"/>
          </a:xfrm>
        </p:spPr>
        <p:txBody>
          <a:bodyPr/>
          <a:lstStyle/>
          <a:p>
            <a:pPr algn="ctr"/>
            <a:r>
              <a:rPr lang="es-ES" sz="2800" b="1" dirty="0">
                <a:latin typeface="Century Gothic (Títulos)"/>
              </a:rPr>
              <a:t>CENSO </a:t>
            </a:r>
            <a:r>
              <a:rPr lang="es-ES" sz="2800" b="1">
                <a:latin typeface="Century Gothic (Títulos)"/>
              </a:rPr>
              <a:t>NACIONALES ARGENTINOS </a:t>
            </a:r>
            <a:endParaRPr lang="en-US" sz="2800" b="1" dirty="0">
              <a:latin typeface="Century Gothic (Títulos)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387427" y="967000"/>
            <a:ext cx="7752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/>
              <a:t>INCLUYE A PARTIR DE 1960 LA VIVIENDAS PARTICULARES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508661"/>
              </p:ext>
            </p:extLst>
          </p:nvPr>
        </p:nvGraphicFramePr>
        <p:xfrm>
          <a:off x="788198" y="1872531"/>
          <a:ext cx="10950978" cy="4389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0326">
                  <a:extLst>
                    <a:ext uri="{9D8B030D-6E8A-4147-A177-3AD203B41FA5}">
                      <a16:colId xmlns:a16="http://schemas.microsoft.com/office/drawing/2014/main" val="3532372690"/>
                    </a:ext>
                  </a:extLst>
                </a:gridCol>
                <a:gridCol w="3650326">
                  <a:extLst>
                    <a:ext uri="{9D8B030D-6E8A-4147-A177-3AD203B41FA5}">
                      <a16:colId xmlns:a16="http://schemas.microsoft.com/office/drawing/2014/main" val="2564902988"/>
                    </a:ext>
                  </a:extLst>
                </a:gridCol>
                <a:gridCol w="3650326">
                  <a:extLst>
                    <a:ext uri="{9D8B030D-6E8A-4147-A177-3AD203B41FA5}">
                      <a16:colId xmlns:a16="http://schemas.microsoft.com/office/drawing/2014/main" val="1126077998"/>
                    </a:ext>
                  </a:extLst>
                </a:gridCol>
              </a:tblGrid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AÑO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POBLACIÓN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VIVIENDAS PARTICULARES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291426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1869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1,877,490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1895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4,044,911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1914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7,903,662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1947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15,893,827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1960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20,013,793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4,681,333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841782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1970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23,364,431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6,429,482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291730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1980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27,949,480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8,196,120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613996"/>
                  </a:ext>
                </a:extLst>
              </a:tr>
              <a:tr h="366465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1991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32,615,528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10,062,731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79509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2001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36,260,13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12,041,584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162876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2010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40,117,096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13,812,125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92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Agency FB" panose="020B0503020202020204" pitchFamily="34" charset="0"/>
                        </a:rPr>
                        <a:t>2022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gency FB" panose="020B0503020202020204" pitchFamily="34" charset="0"/>
                        </a:rPr>
                        <a:t>45,492,285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gency FB" panose="020B0503020202020204" pitchFamily="34" charset="0"/>
                        </a:rPr>
                        <a:t>17,780,210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869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723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208</TotalTime>
  <Words>522</Words>
  <Application>Microsoft Office PowerPoint</Application>
  <PresentationFormat>Panorámica</PresentationFormat>
  <Paragraphs>277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Agency FB</vt:lpstr>
      <vt:lpstr>Baskerville Old Face</vt:lpstr>
      <vt:lpstr>Bookman Old Style</vt:lpstr>
      <vt:lpstr>Century Gothic</vt:lpstr>
      <vt:lpstr>Century Gothic (Títulos)</vt:lpstr>
      <vt:lpstr>Wingdings 3</vt:lpstr>
      <vt:lpstr>Ion</vt:lpstr>
      <vt:lpstr>POBLACION MUNDIAL AL 01/07/2025</vt:lpstr>
      <vt:lpstr>WORLD POPPULATION PROSPECTS ONU</vt:lpstr>
      <vt:lpstr>WORLD POPPULATION PROSPECTS ONU</vt:lpstr>
      <vt:lpstr>WORLD POPPULATION PROSPECTS ONU</vt:lpstr>
      <vt:lpstr>WORLD POPPULATION PROSPECTS ONU</vt:lpstr>
      <vt:lpstr>CUADRO DE POBLACION MUNDIAL (STATISTA)</vt:lpstr>
      <vt:lpstr>DONDE NACERAN LOS PROXIMOS 1000 BEBES (2022)</vt:lpstr>
      <vt:lpstr>CENSO NACIONALES ARGENTINOS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POBLACION MUNDIAL AL 01/07/2025</dc:title>
  <dc:creator>User</dc:creator>
  <cp:lastModifiedBy>User</cp:lastModifiedBy>
  <cp:revision>17</cp:revision>
  <cp:lastPrinted>2025-11-04T14:50:49Z</cp:lastPrinted>
  <dcterms:created xsi:type="dcterms:W3CDTF">2025-10-31T13:06:18Z</dcterms:created>
  <dcterms:modified xsi:type="dcterms:W3CDTF">2025-11-04T14:54:33Z</dcterms:modified>
</cp:coreProperties>
</file>